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22" r:id="rId2"/>
    <p:sldMasterId id="2147483840" r:id="rId3"/>
  </p:sldMasterIdLst>
  <p:notesMasterIdLst>
    <p:notesMasterId r:id="rId14"/>
  </p:notesMasterIdLst>
  <p:sldIdLst>
    <p:sldId id="268" r:id="rId4"/>
    <p:sldId id="269" r:id="rId5"/>
    <p:sldId id="270" r:id="rId6"/>
    <p:sldId id="276" r:id="rId7"/>
    <p:sldId id="271" r:id="rId8"/>
    <p:sldId id="272" r:id="rId9"/>
    <p:sldId id="273" r:id="rId10"/>
    <p:sldId id="274" r:id="rId11"/>
    <p:sldId id="27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29216-C824-4B51-B76D-208F6199DA97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B73F6-05FA-4D39-BA50-C961087BD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3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7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>
              <a:defRPr/>
            </a:pPr>
            <a:fld id="{C5FB3752-3D74-4763-AE5E-C6888895D78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23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D4E94-1DA5-49AC-ABC0-B4E0C6CA099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64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E843C-9704-47D5-A57D-8D2EB0C636F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711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4BBB-D19F-446F-B95C-A298A7170C6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93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ECE75-07EE-4DE2-8BEE-B63B0FD81C2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093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1272-94FA-46E6-B0AB-3815B35A9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66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CD155-6D99-461E-909C-C207BA478A9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5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20970-A8D0-4C7F-AA30-67E6BE9F8A6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0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89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FCAAC-6582-48BB-A146-EDBBDBBB2AA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34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35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029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820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97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669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74D7EB-17B7-4262-893A-BFF8292221A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8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41F8F-3AB6-4F0A-B304-143E477A71C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998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A02C1-427C-4DDC-AFF4-8C5E0D9E098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49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pPr>
              <a:defRPr/>
            </a:pPr>
            <a:fld id="{C5FB3752-3D74-4763-AE5E-C6888895D78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99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990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D4E94-1DA5-49AC-ABC0-B4E0C6CA099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456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E843C-9704-47D5-A57D-8D2EB0C636F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003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B64BBB-D19F-446F-B95C-A298A7170C6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480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ECE75-07EE-4DE2-8BEE-B63B0FD81C21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91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A1272-94FA-46E6-B0AB-3815B35A95C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976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CD155-6D99-461E-909C-C207BA478A9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661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020970-A8D0-4C7F-AA30-67E6BE9F8A6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25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4FCAAC-6582-48BB-A146-EDBBDBBB2AA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5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41F8F-3AB6-4F0A-B304-143E477A71C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68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A02C1-427C-4DDC-AFF4-8C5E0D9E098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35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9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5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89E1A-7D5B-4EF6-A31D-D465A8BFD329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8EE750C-ED26-4A66-B85B-07650B09DBD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3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664" y="367536"/>
            <a:ext cx="7772400" cy="4044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Miramar High School International Baccalaureate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8852" y="4931762"/>
            <a:ext cx="6400800" cy="938951"/>
          </a:xfrm>
        </p:spPr>
        <p:txBody>
          <a:bodyPr/>
          <a:lstStyle/>
          <a:p>
            <a:r>
              <a:rPr lang="en-US" dirty="0"/>
              <a:t>High school education on an international standard</a:t>
            </a:r>
          </a:p>
        </p:txBody>
      </p:sp>
      <p:pic>
        <p:nvPicPr>
          <p:cNvPr id="2050" name="Picture 2" descr="http://www.wpmap.org/wp-content/uploads/2015/01/printable-world-map-politic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536"/>
            <a:ext cx="3351709" cy="1664071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" y="205293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379663" y="4508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Contact us</a:t>
            </a:r>
          </a:p>
        </p:txBody>
      </p:sp>
      <p:sp>
        <p:nvSpPr>
          <p:cNvPr id="194569" name="Rectangle 2057"/>
          <p:cNvSpPr>
            <a:spLocks noChangeArrowheads="1"/>
          </p:cNvSpPr>
          <p:nvPr/>
        </p:nvSpPr>
        <p:spPr bwMode="auto">
          <a:xfrm>
            <a:off x="7260936" y="3298539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579" name="Rectangle 2067"/>
          <p:cNvSpPr>
            <a:spLocks noChangeArrowheads="1"/>
          </p:cNvSpPr>
          <p:nvPr/>
        </p:nvSpPr>
        <p:spPr bwMode="auto">
          <a:xfrm>
            <a:off x="1953491" y="2092035"/>
            <a:ext cx="7174635" cy="429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Magnet Coordinator: Mr. Lamb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John.lamb@browardschools.com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0000"/>
              </a:solidFill>
            </a:endParaRP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Miramar High School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0000"/>
                </a:solidFill>
              </a:rPr>
              <a:t>(754) 323-1350</a:t>
            </a:r>
          </a:p>
        </p:txBody>
      </p:sp>
    </p:spTree>
    <p:extLst>
      <p:ext uri="{BB962C8B-B14F-4D97-AF65-F5344CB8AC3E}">
        <p14:creationId xmlns:p14="http://schemas.microsoft.com/office/powerpoint/2010/main" val="152276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autoUpdateAnimBg="0"/>
      <p:bldP spid="194569" grpId="0" animBg="1"/>
      <p:bldP spid="19457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IB Program Mission Statement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0"/>
              </a:spcBef>
            </a:pPr>
            <a:r>
              <a:rPr lang="en-GB" dirty="0"/>
              <a:t>The International Baccalaureate aims to develop inquiring, knowledgeable, and caring young people who help to create a better and more peaceful world through intercultural understanding and respect.</a:t>
            </a:r>
          </a:p>
          <a:p>
            <a:pPr>
              <a:spcBef>
                <a:spcPct val="50000"/>
              </a:spcBef>
            </a:pPr>
            <a:r>
              <a:rPr lang="en-GB" dirty="0"/>
              <a:t>To this end the organization works with schools, governments, and international organizations to develop challenging programmes of international education and rigorous assessment.</a:t>
            </a:r>
          </a:p>
          <a:p>
            <a:pPr>
              <a:spcBef>
                <a:spcPct val="50000"/>
              </a:spcBef>
            </a:pPr>
            <a:r>
              <a:rPr lang="en-GB" dirty="0"/>
              <a:t>These programmes encourage students across the world to become active, compassionate, and lifelong learners who understand that other people, with their differences, can also be right.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13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 Learner Profile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140" y="1748228"/>
            <a:ext cx="3305917" cy="4525963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50000"/>
              </a:spcBef>
            </a:pPr>
            <a:r>
              <a:rPr lang="en-GB" b="1" dirty="0"/>
              <a:t>IB learners strive to be:  </a:t>
            </a:r>
          </a:p>
          <a:p>
            <a:pPr>
              <a:spcBef>
                <a:spcPct val="50000"/>
              </a:spcBef>
            </a:pPr>
            <a:r>
              <a:rPr lang="en-GB" dirty="0"/>
              <a:t>Inquirers</a:t>
            </a:r>
          </a:p>
          <a:p>
            <a:pPr>
              <a:spcBef>
                <a:spcPct val="50000"/>
              </a:spcBef>
            </a:pPr>
            <a:r>
              <a:rPr lang="en-GB" dirty="0"/>
              <a:t>Knowledgeable</a:t>
            </a:r>
          </a:p>
          <a:p>
            <a:pPr>
              <a:spcBef>
                <a:spcPct val="50000"/>
              </a:spcBef>
            </a:pPr>
            <a:r>
              <a:rPr lang="en-GB" dirty="0"/>
              <a:t>Thinkers</a:t>
            </a:r>
          </a:p>
          <a:p>
            <a:pPr>
              <a:spcBef>
                <a:spcPct val="50000"/>
              </a:spcBef>
            </a:pPr>
            <a:r>
              <a:rPr lang="en-GB" dirty="0"/>
              <a:t>Communicators</a:t>
            </a:r>
          </a:p>
          <a:p>
            <a:pPr>
              <a:spcBef>
                <a:spcPct val="50000"/>
              </a:spcBef>
            </a:pPr>
            <a:r>
              <a:rPr lang="en-GB" dirty="0"/>
              <a:t>Principled</a:t>
            </a:r>
          </a:p>
          <a:p>
            <a:pPr>
              <a:spcBef>
                <a:spcPct val="50000"/>
              </a:spcBef>
            </a:pPr>
            <a:r>
              <a:rPr lang="en-GB" dirty="0"/>
              <a:t>Open-minded</a:t>
            </a:r>
          </a:p>
          <a:p>
            <a:pPr>
              <a:spcBef>
                <a:spcPct val="50000"/>
              </a:spcBef>
            </a:pPr>
            <a:r>
              <a:rPr lang="en-GB" dirty="0"/>
              <a:t>Caring</a:t>
            </a:r>
          </a:p>
          <a:p>
            <a:pPr>
              <a:spcBef>
                <a:spcPct val="50000"/>
              </a:spcBef>
            </a:pPr>
            <a:r>
              <a:rPr lang="en-GB" dirty="0"/>
              <a:t>Risk-takers</a:t>
            </a:r>
          </a:p>
          <a:p>
            <a:pPr>
              <a:spcBef>
                <a:spcPct val="50000"/>
              </a:spcBef>
            </a:pPr>
            <a:r>
              <a:rPr lang="en-GB" dirty="0"/>
              <a:t>Balanced</a:t>
            </a:r>
          </a:p>
          <a:p>
            <a:pPr>
              <a:spcBef>
                <a:spcPct val="50000"/>
              </a:spcBef>
            </a:pPr>
            <a:r>
              <a:rPr lang="en-GB" dirty="0"/>
              <a:t>Reflective</a:t>
            </a:r>
          </a:p>
          <a:p>
            <a:endParaRPr lang="en-US" dirty="0"/>
          </a:p>
        </p:txBody>
      </p:sp>
      <p:pic>
        <p:nvPicPr>
          <p:cNvPr id="3074" name="Picture 2" descr="IBLearner-Profile.jpg (1266×125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82" y="2473764"/>
            <a:ext cx="4228416" cy="380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17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574169"/>
            <a:ext cx="9601196" cy="1303867"/>
          </a:xfrm>
        </p:spPr>
        <p:txBody>
          <a:bodyPr/>
          <a:lstStyle/>
          <a:p>
            <a:r>
              <a:rPr lang="en-US" dirty="0"/>
              <a:t>The IB Student</a:t>
            </a:r>
          </a:p>
        </p:txBody>
      </p:sp>
      <p:pic>
        <p:nvPicPr>
          <p:cNvPr id="4" name="DP learners- take an active role in their community-S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2" y="1575582"/>
            <a:ext cx="9601196" cy="4679511"/>
          </a:xfrm>
        </p:spPr>
      </p:pic>
    </p:spTree>
    <p:extLst>
      <p:ext uri="{BB962C8B-B14F-4D97-AF65-F5344CB8AC3E}">
        <p14:creationId xmlns:p14="http://schemas.microsoft.com/office/powerpoint/2010/main" val="29838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322"/>
            <a:ext cx="10515600" cy="1325563"/>
          </a:xfrm>
        </p:spPr>
        <p:txBody>
          <a:bodyPr/>
          <a:lstStyle/>
          <a:p>
            <a:r>
              <a:rPr lang="en-US" dirty="0"/>
              <a:t>IB Students are Lifelong Learners</a:t>
            </a:r>
          </a:p>
        </p:txBody>
      </p:sp>
      <p:pic>
        <p:nvPicPr>
          <p:cNvPr id="4" name="Content Placeholder 3" descr="IB Slide.pdf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67" r="-35967"/>
          <a:stretch/>
        </p:blipFill>
        <p:spPr>
          <a:xfrm rot="5400000">
            <a:off x="2973963" y="420771"/>
            <a:ext cx="8042800" cy="6053829"/>
          </a:xfrm>
        </p:spPr>
      </p:pic>
      <p:sp>
        <p:nvSpPr>
          <p:cNvPr id="7" name="TextBox 6"/>
          <p:cNvSpPr txBox="1"/>
          <p:nvPr/>
        </p:nvSpPr>
        <p:spPr>
          <a:xfrm>
            <a:off x="1648132" y="1556359"/>
            <a:ext cx="23203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Miramar IB graduates attend some of the finest universities in the country. 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Miramar IB graduates have gone on to study medicine, law, engineering, global science, politics, and many other professions.</a:t>
            </a:r>
          </a:p>
        </p:txBody>
      </p:sp>
    </p:spTree>
    <p:extLst>
      <p:ext uri="{BB962C8B-B14F-4D97-AF65-F5344CB8AC3E}">
        <p14:creationId xmlns:p14="http://schemas.microsoft.com/office/powerpoint/2010/main" val="213275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96572"/>
          </a:xfrm>
        </p:spPr>
        <p:txBody>
          <a:bodyPr>
            <a:normAutofit fontScale="90000"/>
          </a:bodyPr>
          <a:lstStyle/>
          <a:p>
            <a:r>
              <a:rPr lang="en-US" dirty="0"/>
              <a:t>IB Hexagon </a:t>
            </a:r>
          </a:p>
        </p:txBody>
      </p:sp>
      <p:pic>
        <p:nvPicPr>
          <p:cNvPr id="6" name="Picture 10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31" t="2499" r="-19231" b="2499"/>
          <a:stretch/>
        </p:blipFill>
        <p:spPr bwMode="auto">
          <a:xfrm>
            <a:off x="914400" y="1474763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66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1334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cs typeface="Arial" charset="0"/>
              </a:rPr>
              <a:t>Miramar’s IB Curriculum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905524" y="1183980"/>
          <a:ext cx="8890000" cy="454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3" imgW="8890000" imgH="4546600" progId="Word.Document.8">
                  <p:embed/>
                </p:oleObj>
              </mc:Choice>
              <mc:Fallback>
                <p:oleObj name="Document" r:id="rId3" imgW="8890000" imgH="4546600" progId="Word.Document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5524" y="1183980"/>
                        <a:ext cx="8890000" cy="454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5739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Miramar Program Highlights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Miramar IB students earned over 6 million dollars in scholarship money.</a:t>
            </a:r>
          </a:p>
          <a:p>
            <a:r>
              <a:rPr lang="en-US" dirty="0"/>
              <a:t>IB students averaged 30 college credits earned in high school</a:t>
            </a:r>
          </a:p>
          <a:p>
            <a:r>
              <a:rPr lang="en-US" dirty="0"/>
              <a:t>IB teachers at Miramar High School are some of the most qualified and talented in the school district</a:t>
            </a:r>
          </a:p>
          <a:p>
            <a:r>
              <a:rPr lang="en-US" dirty="0"/>
              <a:t>The IB program at Miramar is the only IB school in the district with a waiting list</a:t>
            </a:r>
          </a:p>
        </p:txBody>
      </p:sp>
    </p:spTree>
    <p:extLst>
      <p:ext uri="{BB962C8B-B14F-4D97-AF65-F5344CB8AC3E}">
        <p14:creationId xmlns:p14="http://schemas.microsoft.com/office/powerpoint/2010/main" val="86093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270784"/>
            <a:ext cx="9601196" cy="1303867"/>
          </a:xfrm>
        </p:spPr>
        <p:txBody>
          <a:bodyPr/>
          <a:lstStyle/>
          <a:p>
            <a:r>
              <a:rPr lang="en-US" dirty="0"/>
              <a:t>How Colleges View IB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50035"/>
            <a:ext cx="8229600" cy="50955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charset="0"/>
                <a:cs typeface="Arial" charset="0"/>
              </a:rPr>
              <a:t>“IB is well known to us for excellent preparations.  Success in an IB </a:t>
            </a:r>
            <a:r>
              <a:rPr lang="en-US" sz="2000" dirty="0" err="1">
                <a:latin typeface="Arial" charset="0"/>
                <a:cs typeface="Arial" charset="0"/>
              </a:rPr>
              <a:t>programme</a:t>
            </a:r>
            <a:r>
              <a:rPr lang="en-US" sz="2000" dirty="0">
                <a:latin typeface="Arial" charset="0"/>
                <a:cs typeface="Arial" charset="0"/>
              </a:rPr>
              <a:t> correlates well with success at Harvard.  We are always pleased to see the credentials of the IB Diploma </a:t>
            </a:r>
            <a:r>
              <a:rPr lang="en-US" sz="2000" dirty="0" err="1">
                <a:latin typeface="Arial" charset="0"/>
                <a:cs typeface="Arial" charset="0"/>
              </a:rPr>
              <a:t>Programme</a:t>
            </a:r>
            <a:r>
              <a:rPr lang="en-US" sz="2000" dirty="0">
                <a:latin typeface="Arial" charset="0"/>
                <a:cs typeface="Arial" charset="0"/>
              </a:rPr>
              <a:t> on the transcript”</a:t>
            </a:r>
          </a:p>
          <a:p>
            <a:pPr>
              <a:buFontTx/>
              <a:buChar char="-"/>
            </a:pPr>
            <a:r>
              <a:rPr lang="en-US" sz="2000" dirty="0">
                <a:latin typeface="Arial" charset="0"/>
                <a:cs typeface="Arial" charset="0"/>
              </a:rPr>
              <a:t>Marilyn McGrath </a:t>
            </a:r>
            <a:r>
              <a:rPr lang="en-US" sz="2000" dirty="0" err="1">
                <a:latin typeface="Arial" charset="0"/>
                <a:cs typeface="Arial" charset="0"/>
              </a:rPr>
              <a:t>lewis</a:t>
            </a:r>
            <a:r>
              <a:rPr lang="en-US" sz="2000" dirty="0">
                <a:latin typeface="Arial" charset="0"/>
                <a:cs typeface="Arial" charset="0"/>
              </a:rPr>
              <a:t>, Director of Undergraduate Admission, Harvard University </a:t>
            </a:r>
          </a:p>
          <a:p>
            <a:pPr marL="0" indent="0">
              <a:buNone/>
            </a:pPr>
            <a:endParaRPr lang="en-US" sz="1800" dirty="0">
              <a:latin typeface="Arial" charset="0"/>
              <a:cs typeface="Arial" charset="0"/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Arial" charset="0"/>
                <a:cs typeface="Arial" charset="0"/>
              </a:rPr>
              <a:t>“Send us prepared students a la IB…It is the best high school prep curriculum an American School can offer”</a:t>
            </a:r>
          </a:p>
          <a:p>
            <a:pPr marL="0" indent="0">
              <a:buNone/>
            </a:pPr>
            <a:r>
              <a:rPr lang="en-US" sz="2000" dirty="0">
                <a:latin typeface="Arial" charset="0"/>
                <a:cs typeface="Arial" charset="0"/>
              </a:rPr>
              <a:t>-Marilee Jones, Former Director of Undergraduate Admission, Massachusetts Institute of Technology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harvard-logo-2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91" y="3303134"/>
            <a:ext cx="4343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3415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347</Words>
  <Application>Microsoft Office PowerPoint</Application>
  <PresentationFormat>Widescreen</PresentationFormat>
  <Paragraphs>44</Paragraphs>
  <Slides>10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Garamond</vt:lpstr>
      <vt:lpstr>Gill Sans MT</vt:lpstr>
      <vt:lpstr>Office Theme</vt:lpstr>
      <vt:lpstr>Organic</vt:lpstr>
      <vt:lpstr>Gallery</vt:lpstr>
      <vt:lpstr>Document</vt:lpstr>
      <vt:lpstr>Miramar High School International Baccalaureate Program</vt:lpstr>
      <vt:lpstr>The IB Program Mission Statement</vt:lpstr>
      <vt:lpstr>IB Learner Profile</vt:lpstr>
      <vt:lpstr>The IB Student</vt:lpstr>
      <vt:lpstr>IB Students are Lifelong Learners</vt:lpstr>
      <vt:lpstr>IB Hexagon </vt:lpstr>
      <vt:lpstr>Miramar’s IB Curriculum</vt:lpstr>
      <vt:lpstr>Miramar Program Highlights </vt:lpstr>
      <vt:lpstr>How Colleges View IB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Sanjay Sohan</dc:creator>
  <cp:lastModifiedBy>Cristina N. Selvidge</cp:lastModifiedBy>
  <cp:revision>9</cp:revision>
  <dcterms:created xsi:type="dcterms:W3CDTF">2016-01-16T00:57:55Z</dcterms:created>
  <dcterms:modified xsi:type="dcterms:W3CDTF">2017-10-12T13:26:26Z</dcterms:modified>
</cp:coreProperties>
</file>